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notesMasterIdLst>
    <p:notesMasterId r:id="rId32"/>
  </p:notesMasterIdLst>
  <p:handoutMasterIdLst>
    <p:handoutMasterId r:id="rId33"/>
  </p:handoutMasterIdLst>
  <p:sldIdLst>
    <p:sldId id="324" r:id="rId15"/>
    <p:sldId id="350" r:id="rId16"/>
    <p:sldId id="340" r:id="rId17"/>
    <p:sldId id="297" r:id="rId18"/>
    <p:sldId id="346" r:id="rId19"/>
    <p:sldId id="347" r:id="rId20"/>
    <p:sldId id="339" r:id="rId21"/>
    <p:sldId id="348" r:id="rId22"/>
    <p:sldId id="331" r:id="rId23"/>
    <p:sldId id="354" r:id="rId24"/>
    <p:sldId id="352" r:id="rId25"/>
    <p:sldId id="351" r:id="rId26"/>
    <p:sldId id="349" r:id="rId27"/>
    <p:sldId id="344" r:id="rId28"/>
    <p:sldId id="337" r:id="rId29"/>
    <p:sldId id="332" r:id="rId30"/>
    <p:sldId id="336" r:id="rId31"/>
  </p:sldIdLst>
  <p:sldSz cx="13004800" cy="9753600"/>
  <p:notesSz cx="666908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5pPr>
    <a:lvl6pPr marL="2286000" algn="l" defTabSz="914400" rtl="0" eaLnBrk="1" latinLnBrk="0" hangingPunct="1"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6pPr>
    <a:lvl7pPr marL="2743200" algn="l" defTabSz="914400" rtl="0" eaLnBrk="1" latinLnBrk="0" hangingPunct="1"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7pPr>
    <a:lvl8pPr marL="3200400" algn="l" defTabSz="914400" rtl="0" eaLnBrk="1" latinLnBrk="0" hangingPunct="1"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8pPr>
    <a:lvl9pPr marL="3657600" algn="l" defTabSz="914400" rtl="0" eaLnBrk="1" latinLnBrk="0" hangingPunct="1">
      <a:defRPr sz="4300" kern="1200">
        <a:solidFill>
          <a:srgbClr val="000000"/>
        </a:solidFill>
        <a:latin typeface="Gill Sans"/>
        <a:ea typeface="+mn-ea"/>
        <a:cs typeface="Arial" pitchFamily="34" charset="0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FFFF"/>
    <a:srgbClr val="FFCC00"/>
    <a:srgbClr val="FF0000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992" autoAdjust="0"/>
  </p:normalViewPr>
  <p:slideViewPr>
    <p:cSldViewPr>
      <p:cViewPr varScale="1">
        <p:scale>
          <a:sx n="40" d="100"/>
          <a:sy n="40" d="100"/>
        </p:scale>
        <p:origin x="1776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D070A473-3DD2-4163-8F02-18AD4A31DFEF}" type="datetimeFigureOut">
              <a:rPr lang="ru-RU"/>
              <a:pPr>
                <a:defRPr/>
              </a:pPr>
              <a:t>03.07.2021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FEAC65D4-697D-48C4-B55D-C57363142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7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5533942C-A75E-48A3-A70D-9619EE8B429C}" type="datetimeFigureOut">
              <a:rPr lang="ru-RU"/>
              <a:pPr>
                <a:defRPr/>
              </a:pPr>
              <a:t>03.07.2021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06A7274D-68BB-4A40-99E0-2F159FEB6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77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8F65EE-AF8C-4B50-8D52-14ECE775D5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</a:t>
            </a:fld>
            <a:endParaRPr lang="ru-RU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7443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9BBE41-AB8B-4326-BE2D-7721449E4BDC}" type="slidenum">
              <a:rPr lang="ru-RU" smtClean="0">
                <a:latin typeface="Gill Sans"/>
                <a:sym typeface="Gill Sans"/>
              </a:rPr>
              <a:pPr>
                <a:defRPr/>
              </a:pPr>
              <a:t>4</a:t>
            </a:fld>
            <a:endParaRPr lang="ru-RU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9215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4E06FB-22D0-4C86-A5DE-25876F67D890}" type="slidenum">
              <a:rPr lang="ru-RU" smtClean="0">
                <a:latin typeface="Gill Sans"/>
                <a:sym typeface="Gill Sans"/>
              </a:rPr>
              <a:pPr>
                <a:defRPr/>
              </a:pPr>
              <a:t>9</a:t>
            </a:fld>
            <a:endParaRPr lang="ru-RU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03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4E06FB-22D0-4C86-A5DE-25876F67D890}" type="slidenum">
              <a:rPr lang="ru-RU" smtClean="0">
                <a:latin typeface="Gill Sans"/>
                <a:sym typeface="Gill Sans"/>
              </a:rPr>
              <a:pPr>
                <a:defRPr/>
              </a:pPr>
              <a:t>10</a:t>
            </a:fld>
            <a:endParaRPr lang="ru-RU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50092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4E06FB-22D0-4C86-A5DE-25876F67D890}" type="slidenum">
              <a:rPr lang="ru-RU" smtClean="0">
                <a:latin typeface="Gill Sans"/>
                <a:sym typeface="Gill Sans"/>
              </a:rPr>
              <a:pPr>
                <a:defRPr/>
              </a:pPr>
              <a:t>11</a:t>
            </a:fld>
            <a:endParaRPr lang="ru-RU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5259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010AE3-B352-49EF-A7F2-8C6B644690D8}" type="slidenum">
              <a:rPr lang="ru-RU" smtClean="0">
                <a:latin typeface="Gill Sans"/>
                <a:sym typeface="Gill Sans"/>
              </a:rPr>
              <a:pPr>
                <a:defRPr/>
              </a:pPr>
              <a:t>16</a:t>
            </a:fld>
            <a:endParaRPr lang="ru-RU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9134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8F65EE-AF8C-4B50-8D52-14ECE775D588}" type="slidenum">
              <a:rPr lang="ru-RU" smtClean="0">
                <a:latin typeface="Gill Sans"/>
                <a:sym typeface="Gill Sans"/>
              </a:rPr>
              <a:pPr>
                <a:defRPr/>
              </a:pPr>
              <a:t>17</a:t>
            </a:fld>
            <a:endParaRPr lang="ru-RU"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8840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1588" y="2768600"/>
            <a:ext cx="244475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68738" y="2768600"/>
            <a:ext cx="244475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0188" y="1639888"/>
            <a:ext cx="2616200" cy="45196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1588" y="1639888"/>
            <a:ext cx="7696200" cy="45196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0188" y="255588"/>
            <a:ext cx="2616200" cy="8229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1588" y="255588"/>
            <a:ext cx="7696200" cy="8229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1588" y="2768600"/>
            <a:ext cx="51562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0188" y="2768600"/>
            <a:ext cx="51562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71588" y="1639888"/>
            <a:ext cx="10464800" cy="4519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0188" y="255588"/>
            <a:ext cx="2616200" cy="8229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1588" y="255588"/>
            <a:ext cx="7696200" cy="8229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73988" y="2768600"/>
            <a:ext cx="1905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831388" y="2768600"/>
            <a:ext cx="1905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0188" y="255588"/>
            <a:ext cx="2616200" cy="8229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1588" y="255588"/>
            <a:ext cx="7696200" cy="8229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1588" y="2768600"/>
            <a:ext cx="244475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68738" y="2768600"/>
            <a:ext cx="244475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0188" y="255588"/>
            <a:ext cx="2616200" cy="8229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1588" y="255588"/>
            <a:ext cx="7696200" cy="8229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1588" y="2768600"/>
            <a:ext cx="51562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0188" y="2768600"/>
            <a:ext cx="51562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0188" y="255588"/>
            <a:ext cx="2616200" cy="8229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1588" y="255588"/>
            <a:ext cx="7696200" cy="8229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1588" y="1271588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0188" y="1271588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466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4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1588" y="5030788"/>
            <a:ext cx="5156200" cy="112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0188" y="5030788"/>
            <a:ext cx="5156200" cy="112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5000" y="4789488"/>
            <a:ext cx="2857500" cy="330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4900" y="4789488"/>
            <a:ext cx="2857500" cy="330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35550" y="1408113"/>
            <a:ext cx="1466850" cy="66817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000" y="1408113"/>
            <a:ext cx="4248150" cy="66817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5000" y="4789488"/>
            <a:ext cx="2857500" cy="330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4900" y="4789488"/>
            <a:ext cx="2857500" cy="330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35550" y="1408113"/>
            <a:ext cx="1466850" cy="66817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000" y="1408113"/>
            <a:ext cx="4248150" cy="66817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55588"/>
            <a:ext cx="2925762" cy="84566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55588"/>
            <a:ext cx="8624888" cy="8456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5030788"/>
            <a:ext cx="10464800" cy="1128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1639888"/>
            <a:ext cx="10464800" cy="330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50419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5pPr>
      <a:lvl6pPr marL="29956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6pPr>
      <a:lvl7pPr marL="34528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7pPr>
      <a:lvl8pPr marL="39100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8pPr>
      <a:lvl9pPr marL="43672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104648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5pPr>
      <a:lvl6pPr marL="29956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6pPr>
      <a:lvl7pPr marL="34528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7pPr>
      <a:lvl8pPr marL="39100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8pPr>
      <a:lvl9pPr marL="43672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3988" y="2768600"/>
            <a:ext cx="39624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5pPr>
      <a:lvl6pPr marL="29956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6pPr>
      <a:lvl7pPr marL="34528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7pPr>
      <a:lvl8pPr marL="39100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8pPr>
      <a:lvl9pPr marL="43672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50419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sym typeface="Gill Sans"/>
        </a:defRPr>
      </a:lvl5pPr>
      <a:lvl6pPr marL="29956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6pPr>
      <a:lvl7pPr marL="34528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7pPr>
      <a:lvl8pPr marL="39100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8pPr>
      <a:lvl9pPr marL="4367213" indent="-492125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104648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4pPr>
      <a:lvl5pPr marL="26162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5pPr>
      <a:lvl6pPr marL="3073400" indent="-56991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6pPr>
      <a:lvl7pPr marL="3530600" indent="-56991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7pPr>
      <a:lvl8pPr marL="3987800" indent="-56991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8pPr>
      <a:lvl9pPr marL="4445000" indent="-56991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1271588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4pPr>
      <a:lvl5pPr marL="2616200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5pPr>
      <a:lvl6pPr marL="3073400" indent="-56991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6pPr>
      <a:lvl7pPr marL="3530600" indent="-56991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7pPr>
      <a:lvl8pPr marL="3987800" indent="-56991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8pPr>
      <a:lvl9pPr marL="4445000" indent="-56991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9488"/>
            <a:ext cx="5867400" cy="330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8113"/>
            <a:ext cx="5867400" cy="330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9488"/>
            <a:ext cx="5867400" cy="330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8113"/>
            <a:ext cx="5867400" cy="330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35088" indent="-574675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2pPr>
      <a:lvl3pPr marL="1776413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3pPr>
      <a:lvl4pPr marL="2220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35088" indent="-574675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2pPr>
      <a:lvl3pPr marL="1776413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3pPr>
      <a:lvl4pPr marL="2220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300">
          <a:solidFill>
            <a:schemeClr val="tx1"/>
          </a:solidFill>
          <a:latin typeface="+mn-lt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gemoroi-net.ru/articles/wp-content/uploads/2015/12/43422626-vypadenie-gemorroynye-uzly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271588" y="6100936"/>
            <a:ext cx="10464800" cy="1128713"/>
          </a:xfrm>
        </p:spPr>
        <p:txBody>
          <a:bodyPr/>
          <a:lstStyle/>
          <a:p>
            <a:pPr>
              <a:buNone/>
            </a:pPr>
            <a:r>
              <a:rPr lang="ru-RU" altLang="ru-RU" sz="28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Открытие многофункционального инновационного медицинского центра передовых разработок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14348" name="Rectangle 7"/>
          <p:cNvSpPr>
            <a:spLocks/>
          </p:cNvSpPr>
          <p:nvPr/>
        </p:nvSpPr>
        <p:spPr bwMode="auto">
          <a:xfrm>
            <a:off x="6255780" y="7270641"/>
            <a:ext cx="6264696" cy="1039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75559" bIns="0" anchor="ctr"/>
          <a:lstStyle/>
          <a:p>
            <a:pPr>
              <a:lnSpc>
                <a:spcPct val="130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Times New Roman" pitchFamily="18" charset="0"/>
                <a:sym typeface="Arial" pitchFamily="34" charset="0"/>
              </a:rPr>
              <a:t>Пахомов Иван Андреевич, совладелец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11" y="268288"/>
            <a:ext cx="3831834" cy="1512168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957784" y="8561809"/>
            <a:ext cx="10464800" cy="1128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>
              <a:buFontTx/>
              <a:buNone/>
            </a:pPr>
            <a:endParaRPr lang="en-US" sz="2800" kern="0" dirty="0">
              <a:cs typeface="Times New Roman" pitchFamily="18" charset="0"/>
            </a:endParaRPr>
          </a:p>
        </p:txBody>
      </p:sp>
      <p:pic>
        <p:nvPicPr>
          <p:cNvPr id="7" name="Picture 6" descr="http://gemoroi-net.ru/articles/wp-content/uploads/2015/12/43422626-vypadenie-gemorroynye-uzly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28" y="1924472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74608" y="8715935"/>
            <a:ext cx="4990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altLang="ru-RU" sz="2800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Стоимость проекта: </a:t>
            </a:r>
            <a:endParaRPr lang="ru-RU" altLang="ru-RU" sz="2800" dirty="0">
              <a:solidFill>
                <a:schemeClr val="tx1"/>
              </a:solidFill>
            </a:endParaRPr>
          </a:p>
          <a:p>
            <a:pPr lvl="0" algn="ctr" eaLnBrk="0" hangingPunct="0"/>
            <a:r>
              <a:rPr lang="ru-RU" altLang="ru-RU" sz="2800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200 млн. руб.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885776" y="4372744"/>
            <a:ext cx="10729192" cy="51845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0" indent="0" algn="just" eaLnBrk="1" hangingPunct="1">
              <a:buFontTx/>
              <a:buNone/>
            </a:pPr>
            <a:r>
              <a:rPr lang="ru-RU" sz="3200" dirty="0"/>
              <a:t>Сентябрь 2013 г. Санкт-Петербург.</a:t>
            </a:r>
          </a:p>
          <a:p>
            <a:pPr marL="0" indent="0" algn="just" eaLnBrk="1" hangingPunct="1">
              <a:buFontTx/>
              <a:buNone/>
            </a:pPr>
            <a:r>
              <a:rPr lang="ru-RU" sz="3200" dirty="0"/>
              <a:t>Международная конференция по российско-немецкому сотрудничеству в области новых медицинских технологий.</a:t>
            </a:r>
          </a:p>
          <a:p>
            <a:pPr marL="0" indent="0" algn="just" eaLnBrk="1" hangingPunct="1">
              <a:buFontTx/>
              <a:buNone/>
            </a:pPr>
            <a:r>
              <a:rPr lang="ru-RU" sz="3200" dirty="0"/>
              <a:t>В присутствии инициаторов (</a:t>
            </a:r>
            <a:r>
              <a:rPr lang="ru-RU" sz="3200" dirty="0" err="1"/>
              <a:t>Harry</a:t>
            </a:r>
            <a:r>
              <a:rPr lang="ru-RU" sz="3200" dirty="0"/>
              <a:t> </a:t>
            </a:r>
            <a:r>
              <a:rPr lang="ru-RU" sz="3200" dirty="0" err="1"/>
              <a:t>Glawe</a:t>
            </a:r>
            <a:r>
              <a:rPr lang="ru-RU" sz="3200" dirty="0"/>
              <a:t>, </a:t>
            </a:r>
            <a:r>
              <a:rPr lang="ru-RU" sz="3200" dirty="0" err="1"/>
              <a:t>Minister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Economy</a:t>
            </a:r>
            <a:r>
              <a:rPr lang="ru-RU" sz="3200" dirty="0"/>
              <a:t>, </a:t>
            </a:r>
            <a:r>
              <a:rPr lang="ru-RU" sz="3200" dirty="0" err="1"/>
              <a:t>Mecklenburg-Vorpommern</a:t>
            </a:r>
            <a:r>
              <a:rPr lang="ru-RU" sz="3200" dirty="0"/>
              <a:t> </a:t>
            </a:r>
            <a:r>
              <a:rPr lang="ru-RU" sz="3200" dirty="0" err="1"/>
              <a:t>Germany</a:t>
            </a:r>
            <a:r>
              <a:rPr lang="ru-RU" sz="3200" dirty="0"/>
              <a:t> и </a:t>
            </a:r>
            <a:r>
              <a:rPr lang="ru-RU" sz="3200" dirty="0" err="1"/>
              <a:t>Prof</a:t>
            </a:r>
            <a:r>
              <a:rPr lang="ru-RU" sz="3200" dirty="0"/>
              <a:t>. </a:t>
            </a:r>
            <a:r>
              <a:rPr lang="ru-RU" sz="3200" dirty="0" err="1"/>
              <a:t>Dr</a:t>
            </a:r>
            <a:r>
              <a:rPr lang="ru-RU" sz="3200" dirty="0"/>
              <a:t>. </a:t>
            </a:r>
            <a:r>
              <a:rPr lang="ru-RU" sz="3200" dirty="0" err="1"/>
              <a:t>med</a:t>
            </a:r>
            <a:r>
              <a:rPr lang="ru-RU" sz="3200" dirty="0"/>
              <a:t> </a:t>
            </a:r>
            <a:r>
              <a:rPr lang="ru-RU" sz="3200" dirty="0" err="1"/>
              <a:t>Dr</a:t>
            </a:r>
            <a:r>
              <a:rPr lang="ru-RU" sz="3200" dirty="0"/>
              <a:t>. </a:t>
            </a:r>
            <a:r>
              <a:rPr lang="ru-RU" sz="3200" dirty="0" err="1"/>
              <a:t>h.c</a:t>
            </a:r>
            <a:r>
              <a:rPr lang="ru-RU" sz="3200" dirty="0"/>
              <a:t>. (</a:t>
            </a:r>
            <a:r>
              <a:rPr lang="ru-RU" sz="3200" dirty="0" err="1"/>
              <a:t>mult</a:t>
            </a:r>
            <a:r>
              <a:rPr lang="ru-RU" sz="3200" dirty="0"/>
              <a:t>.) </a:t>
            </a:r>
            <a:r>
              <a:rPr lang="ru-RU" sz="3200" dirty="0" err="1"/>
              <a:t>Horst</a:t>
            </a:r>
            <a:r>
              <a:rPr lang="ru-RU" sz="3200" dirty="0"/>
              <a:t> </a:t>
            </a:r>
            <a:r>
              <a:rPr lang="ru-RU" sz="3200" dirty="0" err="1"/>
              <a:t>Klinkmann</a:t>
            </a:r>
            <a:r>
              <a:rPr lang="ru-RU" sz="3200" dirty="0"/>
              <a:t>, F.R.C.P., </a:t>
            </a:r>
            <a:r>
              <a:rPr lang="ru-RU" sz="3200" dirty="0" err="1"/>
              <a:t>Rostock</a:t>
            </a:r>
            <a:r>
              <a:rPr lang="ru-RU" sz="3200" dirty="0"/>
              <a:t>, </a:t>
            </a:r>
            <a:r>
              <a:rPr lang="ru-RU" sz="3200" dirty="0" err="1"/>
              <a:t>Präsident</a:t>
            </a:r>
            <a:r>
              <a:rPr lang="ru-RU" sz="3200" dirty="0"/>
              <a:t> </a:t>
            </a:r>
            <a:r>
              <a:rPr lang="ru-RU" sz="3200" dirty="0" err="1"/>
              <a:t>BioCon</a:t>
            </a:r>
            <a:r>
              <a:rPr lang="ru-RU" sz="3200" dirty="0"/>
              <a:t> </a:t>
            </a:r>
            <a:r>
              <a:rPr lang="ru-RU" sz="3200" dirty="0" err="1"/>
              <a:t>Valley</a:t>
            </a:r>
            <a:r>
              <a:rPr lang="ru-RU" sz="3200" dirty="0"/>
              <a:t>) было подписано соглашение с немецкой стороной о начале сотрудничества в области внедрения наших технологий на территории Германии.</a:t>
            </a:r>
            <a:endParaRPr lang="ru-RU" sz="3200" kern="0" dirty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</a:pPr>
            <a:endParaRPr lang="ru-RU" sz="3200" kern="0" dirty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</a:pPr>
            <a:endParaRPr lang="ru-RU" sz="3200" kern="0" dirty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</a:pPr>
            <a:endParaRPr lang="en-US" sz="3200" kern="0" dirty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</a:pPr>
            <a:endParaRPr lang="ru-RU" sz="180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8966" y="196280"/>
            <a:ext cx="10464800" cy="100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ru-RU" sz="4800" b="1" kern="0" dirty="0">
                <a:latin typeface="+mn-lt"/>
                <a:cs typeface="Times New Roman" pitchFamily="18" charset="0"/>
              </a:rPr>
              <a:t>Международное сотрудничество</a:t>
            </a:r>
            <a:endParaRPr lang="ru-RU" sz="4800" kern="0" dirty="0">
              <a:latin typeface="+mn-lt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36" y="1348408"/>
            <a:ext cx="2786632" cy="2567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6" y="1348408"/>
            <a:ext cx="3910112" cy="2561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94" y="1348408"/>
            <a:ext cx="2812998" cy="25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29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8966" y="196280"/>
            <a:ext cx="10464800" cy="100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ru-RU" sz="2000" b="1" kern="0" dirty="0">
                <a:latin typeface="+mn-lt"/>
                <a:cs typeface="Times New Roman" pitchFamily="18" charset="0"/>
              </a:rPr>
              <a:t>Отзыв </a:t>
            </a:r>
            <a:r>
              <a:rPr lang="ru-RU" sz="2000" b="1" kern="0" dirty="0">
                <a:cs typeface="Times New Roman" pitchFamily="18" charset="0"/>
              </a:rPr>
              <a:t>нештатного </a:t>
            </a:r>
            <a:r>
              <a:rPr lang="ru-RU" sz="2000" b="1" kern="0" dirty="0">
                <a:latin typeface="+mn-lt"/>
                <a:cs typeface="Times New Roman" pitchFamily="18" charset="0"/>
              </a:rPr>
              <a:t>главного специалиста Комитета по здравоохранению Правительства Санкт-Петербурга, </a:t>
            </a:r>
            <a:r>
              <a:rPr lang="ru-RU" sz="2000" b="1" kern="0" dirty="0" err="1">
                <a:latin typeface="+mn-lt"/>
                <a:cs typeface="Times New Roman" pitchFamily="18" charset="0"/>
              </a:rPr>
              <a:t>Дулаева</a:t>
            </a:r>
            <a:r>
              <a:rPr lang="ru-RU" sz="2000" b="1" kern="0" dirty="0">
                <a:latin typeface="+mn-lt"/>
                <a:cs typeface="Times New Roman" pitchFamily="18" charset="0"/>
              </a:rPr>
              <a:t> А. К.</a:t>
            </a:r>
            <a:endParaRPr lang="ru-RU" sz="2000" kern="0" dirty="0">
              <a:latin typeface="+mn-lt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9096C8-44F5-41CE-AB14-BF794900E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36" y="1109184"/>
            <a:ext cx="6112960" cy="86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42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832" y="124272"/>
            <a:ext cx="10464800" cy="3300412"/>
          </a:xfrm>
        </p:spPr>
        <p:txBody>
          <a:bodyPr/>
          <a:lstStyle/>
          <a:p>
            <a:r>
              <a:rPr lang="ru-RU" dirty="0"/>
              <a:t>Дополнительные направления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808" y="4372744"/>
            <a:ext cx="10464800" cy="1128712"/>
          </a:xfrm>
        </p:spPr>
        <p:txBody>
          <a:bodyPr/>
          <a:lstStyle/>
          <a:p>
            <a:r>
              <a:rPr lang="ru-RU" dirty="0" err="1"/>
              <a:t>Лимфостаз</a:t>
            </a:r>
            <a:endParaRPr lang="ru-RU" dirty="0"/>
          </a:p>
          <a:p>
            <a:r>
              <a:rPr lang="ru-RU" dirty="0"/>
              <a:t>ВБН синдром</a:t>
            </a:r>
          </a:p>
          <a:p>
            <a:r>
              <a:rPr lang="ru-RU" dirty="0"/>
              <a:t>Ожоги</a:t>
            </a:r>
          </a:p>
          <a:p>
            <a:r>
              <a:rPr lang="ru-RU" dirty="0"/>
              <a:t>Облитерирующий атеросклероз</a:t>
            </a:r>
          </a:p>
          <a:p>
            <a:r>
              <a:rPr lang="ru-RU" dirty="0"/>
              <a:t>Трофические язвы</a:t>
            </a:r>
          </a:p>
          <a:p>
            <a:r>
              <a:rPr lang="ru-RU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232495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3808" y="412304"/>
            <a:ext cx="10884048" cy="7455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sz="2800" b="1" dirty="0"/>
              <a:t>Возможности рекламы</a:t>
            </a:r>
            <a:endParaRPr lang="ru-RU" sz="2800" b="1" i="1" dirty="0"/>
          </a:p>
          <a:p>
            <a:pPr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В настоящее время используются следующие каналы привлечения клиентов: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1) Сайт (</a:t>
            </a:r>
            <a:r>
              <a:rPr lang="en-US" sz="2800" dirty="0">
                <a:ea typeface="Times New Roman" panose="02020603050405020304" pitchFamily="18" charset="0"/>
              </a:rPr>
              <a:t>SEO</a:t>
            </a:r>
            <a:r>
              <a:rPr lang="ru-RU" sz="2800" dirty="0">
                <a:ea typeface="Times New Roman" panose="02020603050405020304" pitchFamily="18" charset="0"/>
              </a:rPr>
              <a:t> оптимизация сайта, что способствует его появлению на первых страницах поисковиков по ключевым запросам).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2) Контекстная реклама по ключевым запросам – на общероссийском уровне, за исключением нескольких регионов.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3) Работа с партнерами – различными учреждениями медицинского профиля (например, «Международный диагностический центр Санкт – Петербург», «Национальный диагностический центр», «</a:t>
            </a:r>
            <a:r>
              <a:rPr lang="ru-RU" sz="2800" dirty="0" err="1">
                <a:ea typeface="Times New Roman" panose="02020603050405020304" pitchFamily="18" charset="0"/>
              </a:rPr>
              <a:t>Рэмси</a:t>
            </a:r>
            <a:r>
              <a:rPr lang="ru-RU" sz="2800" dirty="0">
                <a:ea typeface="Times New Roman" panose="02020603050405020304" pitchFamily="18" charset="0"/>
              </a:rPr>
              <a:t> Диагностика»).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4) В дальнейшем – использование социальных сетей.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5) Взаимодействие с врачами (соответствующие лечебные направления).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6) Участие в семинарах, конференциях.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7) Взаимодействие с государственными учреждениями</a:t>
            </a:r>
          </a:p>
        </p:txBody>
      </p:sp>
    </p:spTree>
    <p:extLst>
      <p:ext uri="{BB962C8B-B14F-4D97-AF65-F5344CB8AC3E}">
        <p14:creationId xmlns:p14="http://schemas.microsoft.com/office/powerpoint/2010/main" val="1500053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341552"/>
              </p:ext>
            </p:extLst>
          </p:nvPr>
        </p:nvGraphicFramePr>
        <p:xfrm>
          <a:off x="1533848" y="1114629"/>
          <a:ext cx="9937104" cy="2194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260805">
                  <a:extLst>
                    <a:ext uri="{9D8B030D-6E8A-4147-A177-3AD203B41FA5}">
                      <a16:colId xmlns:a16="http://schemas.microsoft.com/office/drawing/2014/main" val="1282557173"/>
                    </a:ext>
                  </a:extLst>
                </a:gridCol>
                <a:gridCol w="2676299">
                  <a:extLst>
                    <a:ext uri="{9D8B030D-6E8A-4147-A177-3AD203B41FA5}">
                      <a16:colId xmlns:a16="http://schemas.microsoft.com/office/drawing/2014/main" val="1395409588"/>
                    </a:ext>
                  </a:extLst>
                </a:gridCol>
              </a:tblGrid>
              <a:tr h="161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Статьи затрат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Сумма, тыс. руб.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15992"/>
                  </a:ext>
                </a:extLst>
              </a:tr>
              <a:tr h="16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Покупка помещения площадью 1000 - 1500 </a:t>
                      </a:r>
                      <a:r>
                        <a:rPr lang="ru-RU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кв.м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100 000</a:t>
                      </a: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602675"/>
                  </a:ext>
                </a:extLst>
              </a:tr>
              <a:tr h="16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Покупка и установка МРТ аппарата (восстановленный, с гарантией)</a:t>
                      </a: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40 000</a:t>
                      </a: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809646"/>
                  </a:ext>
                </a:extLst>
              </a:tr>
              <a:tr h="16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Покупка другого сопутствующего оборудования</a:t>
                      </a: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96489"/>
                  </a:ext>
                </a:extLst>
              </a:tr>
              <a:tr h="16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Затраты на ремонт</a:t>
                      </a: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20 000</a:t>
                      </a: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994018"/>
                  </a:ext>
                </a:extLst>
              </a:tr>
              <a:tr h="16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Фонд заработной платы и затраты на рекламу на 6 мес.</a:t>
                      </a: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946599"/>
                  </a:ext>
                </a:extLst>
              </a:tr>
              <a:tr h="161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200 000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467" marR="60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53630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26136" y="310070"/>
            <a:ext cx="454265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Перечень инвестиционных затрат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2" y="3436640"/>
            <a:ext cx="11105815" cy="67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64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65115"/>
              </p:ext>
            </p:extLst>
          </p:nvPr>
        </p:nvGraphicFramePr>
        <p:xfrm>
          <a:off x="2181920" y="916360"/>
          <a:ext cx="7992888" cy="84263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8840">
                  <a:extLst>
                    <a:ext uri="{9D8B030D-6E8A-4147-A177-3AD203B41FA5}">
                      <a16:colId xmlns:a16="http://schemas.microsoft.com/office/drawing/2014/main" val="1625358708"/>
                    </a:ext>
                  </a:extLst>
                </a:gridCol>
                <a:gridCol w="4257137">
                  <a:extLst>
                    <a:ext uri="{9D8B030D-6E8A-4147-A177-3AD203B41FA5}">
                      <a16:colId xmlns:a16="http://schemas.microsoft.com/office/drawing/2014/main" val="2930988076"/>
                    </a:ext>
                  </a:extLst>
                </a:gridCol>
                <a:gridCol w="1022717">
                  <a:extLst>
                    <a:ext uri="{9D8B030D-6E8A-4147-A177-3AD203B41FA5}">
                      <a16:colId xmlns:a16="http://schemas.microsoft.com/office/drawing/2014/main" val="3893889115"/>
                    </a:ext>
                  </a:extLst>
                </a:gridCol>
                <a:gridCol w="1894194">
                  <a:extLst>
                    <a:ext uri="{9D8B030D-6E8A-4147-A177-3AD203B41FA5}">
                      <a16:colId xmlns:a16="http://schemas.microsoft.com/office/drawing/2014/main" val="3255662545"/>
                    </a:ext>
                  </a:extLst>
                </a:gridCol>
              </a:tblGrid>
              <a:tr h="480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Ед. изм.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Значение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33469"/>
                  </a:ext>
                </a:extLst>
              </a:tr>
              <a:tr h="480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Объем инвестиций всего, в том числе: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200 000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783784"/>
                  </a:ext>
                </a:extLst>
              </a:tr>
              <a:tr h="480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Источники финансирования: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950853"/>
                  </a:ext>
                </a:extLst>
              </a:tr>
              <a:tr h="480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Собственные средства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075899"/>
                  </a:ext>
                </a:extLst>
              </a:tr>
              <a:tr h="480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Привлеченные средства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200 000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424179"/>
                  </a:ext>
                </a:extLst>
              </a:tr>
              <a:tr h="480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200 000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88514"/>
                  </a:ext>
                </a:extLst>
              </a:tr>
              <a:tr h="480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на начальном этапе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200 000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219128"/>
                  </a:ext>
                </a:extLst>
              </a:tr>
              <a:tr h="72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Годовая выручка после выхода на полную проектную мощность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154 620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733972"/>
                  </a:ext>
                </a:extLst>
              </a:tr>
              <a:tr h="72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Годовая </a:t>
                      </a: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EBITDA</a:t>
                      </a: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после выхода на проектную мощность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89 001,2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174168"/>
                  </a:ext>
                </a:extLst>
              </a:tr>
              <a:tr h="480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Прибыль до процентов и налога </a:t>
                      </a: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EBIT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111 251,5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9136"/>
                  </a:ext>
                </a:extLst>
              </a:tr>
              <a:tr h="243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Рентабельность проекта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57,6%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60162"/>
                  </a:ext>
                </a:extLst>
              </a:tr>
              <a:tr h="243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Горизонт планирования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929785"/>
                  </a:ext>
                </a:extLst>
              </a:tr>
              <a:tr h="243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8.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Ставка дисконтирования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31893"/>
                  </a:ext>
                </a:extLst>
              </a:tr>
              <a:tr h="72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9.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Интегральные показатели для полных инвестиционных затрат: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459218"/>
                  </a:ext>
                </a:extLst>
              </a:tr>
              <a:tr h="480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9.1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Срок окупаемости (простой / дисконтированный)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2,0 / 2,3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175874"/>
                  </a:ext>
                </a:extLst>
              </a:tr>
              <a:tr h="480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9.2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Чистый приведенный доход (</a:t>
                      </a: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NPV)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 CYR" panose="020B0604020202020204" pitchFamily="34" charset="0"/>
                        </a:rPr>
                        <a:t>420 009,5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552144"/>
                  </a:ext>
                </a:extLst>
              </a:tr>
              <a:tr h="243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9.3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Индекс доходности</a:t>
                      </a: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(PI)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709685"/>
                  </a:ext>
                </a:extLst>
              </a:tr>
              <a:tr h="480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9.4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Внутренняя норма доходности</a:t>
                      </a: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(IRR)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72%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56" marR="20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45957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01800" y="19100"/>
            <a:ext cx="11521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 экономические показатели проекта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53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1113592" y="1564432"/>
            <a:ext cx="10464800" cy="7416824"/>
          </a:xfrm>
        </p:spPr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ru-RU" sz="4000" dirty="0"/>
              <a:t>Создание совместного предприятия (50% Инвестор + 50% Клиника).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/>
              <a:t>Выход на заявленные показатели по прибыли.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/>
              <a:t>Совместное развитие филиальной сети по России и за рубежом.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144588" y="412304"/>
            <a:ext cx="10464800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794" tIns="50794" rIns="50794" bIns="50794"/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/>
              <a:t>Ключевые фазы проекта: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271588" y="5020816"/>
            <a:ext cx="10464800" cy="1128713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cs typeface="Times New Roman" pitchFamily="18" charset="0"/>
              </a:rPr>
              <a:t>Открытие многофункционального инновационного медицинского центра передовых разработок</a:t>
            </a:r>
          </a:p>
        </p:txBody>
      </p:sp>
      <p:sp>
        <p:nvSpPr>
          <p:cNvPr id="14348" name="Rectangle 7"/>
          <p:cNvSpPr>
            <a:spLocks/>
          </p:cNvSpPr>
          <p:nvPr/>
        </p:nvSpPr>
        <p:spPr bwMode="auto">
          <a:xfrm>
            <a:off x="4990232" y="7109048"/>
            <a:ext cx="7704856" cy="1039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75559" bIns="0" anchor="ctr"/>
          <a:lstStyle/>
          <a:p>
            <a:pPr>
              <a:lnSpc>
                <a:spcPct val="130000"/>
              </a:lnSpc>
            </a:pPr>
            <a:endParaRPr lang="ru-RU" sz="2800" b="1" dirty="0">
              <a:solidFill>
                <a:schemeClr val="tx1"/>
              </a:solidFill>
              <a:latin typeface="+mn-lt"/>
              <a:cs typeface="Times New Roman" pitchFamily="18" charset="0"/>
              <a:sym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88" y="340296"/>
            <a:ext cx="10058400" cy="396937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057568" y="8261176"/>
            <a:ext cx="10464800" cy="1128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>
              <a:buFontTx/>
              <a:buNone/>
            </a:pPr>
            <a:endParaRPr lang="ru-RU" sz="2800" kern="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71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9752" y="556320"/>
            <a:ext cx="12025336" cy="899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ru-RU" altLang="ru-RU" sz="3600" b="1" dirty="0"/>
              <a:t>Описание проекта</a:t>
            </a:r>
            <a:endParaRPr lang="ru-RU" altLang="ru-RU" sz="3600" b="1" i="1" dirty="0"/>
          </a:p>
          <a:p>
            <a:pPr algn="just" eaLnBrk="1" hangingPunct="1"/>
            <a:r>
              <a:rPr lang="ru-RU" altLang="ru-RU" sz="3600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ru-RU" altLang="ru-RU" sz="3600" b="1" dirty="0">
                <a:cs typeface="Times New Roman" panose="02020603050405020304" pitchFamily="18" charset="0"/>
              </a:rPr>
              <a:t>Открытие многофункционального инновационного медицинского центра передовых разработок.</a:t>
            </a:r>
          </a:p>
          <a:p>
            <a:pPr algn="just" eaLnBrk="1" hangingPunct="1"/>
            <a:r>
              <a:rPr lang="ru-RU" altLang="ru-RU" sz="3600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3600" dirty="0">
                <a:cs typeface="Times New Roman" panose="02020603050405020304" pitchFamily="18" charset="0"/>
              </a:rPr>
              <a:t>Отрасль: Медицина.</a:t>
            </a:r>
          </a:p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3600" dirty="0" err="1">
                <a:cs typeface="Times New Roman" panose="02020603050405020304" pitchFamily="18" charset="0"/>
              </a:rPr>
              <a:t>Подотрасль</a:t>
            </a:r>
            <a:r>
              <a:rPr lang="ru-RU" altLang="ru-RU" sz="3600" dirty="0">
                <a:cs typeface="Times New Roman" panose="02020603050405020304" pitchFamily="18" charset="0"/>
              </a:rPr>
              <a:t>: Лазерная хирургия, </a:t>
            </a:r>
            <a:r>
              <a:rPr lang="ru-RU" altLang="ru-RU" sz="3600" dirty="0" err="1">
                <a:cs typeface="Times New Roman" panose="02020603050405020304" pitchFamily="18" charset="0"/>
              </a:rPr>
              <a:t>Флебология</a:t>
            </a:r>
            <a:r>
              <a:rPr lang="ru-RU" altLang="ru-RU" sz="3600" dirty="0"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cs typeface="Times New Roman" panose="02020603050405020304" pitchFamily="18" charset="0"/>
              </a:rPr>
              <a:t>Дерматовенерология</a:t>
            </a:r>
            <a:r>
              <a:rPr lang="ru-RU" altLang="ru-RU" sz="36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3600" dirty="0">
                <a:cs typeface="Times New Roman" panose="02020603050405020304" pitchFamily="18" charset="0"/>
              </a:rPr>
              <a:t>Специализация: Узкая специализация на лечении межпозвонковых грыж, </a:t>
            </a:r>
            <a:r>
              <a:rPr lang="ru-RU" altLang="ru-RU" sz="3600" dirty="0" err="1">
                <a:cs typeface="Times New Roman" panose="02020603050405020304" pitchFamily="18" charset="0"/>
              </a:rPr>
              <a:t>лимфостаза</a:t>
            </a:r>
            <a:r>
              <a:rPr lang="ru-RU" altLang="ru-RU" sz="3600" dirty="0">
                <a:cs typeface="Times New Roman" panose="02020603050405020304" pitchFamily="18" charset="0"/>
              </a:rPr>
              <a:t>, трофических язв, артрита и артроза, варикозной болезни, ряда других заболеваний.</a:t>
            </a:r>
          </a:p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3600" dirty="0">
                <a:cs typeface="Times New Roman" panose="02020603050405020304" pitchFamily="18" charset="0"/>
              </a:rPr>
              <a:t>Лечение предполагает малое хирургическое вмешательство.</a:t>
            </a:r>
          </a:p>
          <a:p>
            <a:pPr algn="just" eaLnBrk="1" hangingPunct="1">
              <a:buFont typeface="Symbol" panose="05050102010706020507" pitchFamily="18" charset="2"/>
              <a:buChar char=""/>
            </a:pPr>
            <a:r>
              <a:rPr lang="ru-RU" altLang="ru-RU" sz="3600" dirty="0">
                <a:cs typeface="Times New Roman" panose="02020603050405020304" pitchFamily="18" charset="0"/>
              </a:rPr>
              <a:t>Модель бизнеса: оказание медицинских услуг населению.</a:t>
            </a:r>
          </a:p>
        </p:txBody>
      </p:sp>
    </p:spTree>
    <p:extLst>
      <p:ext uri="{BB962C8B-B14F-4D97-AF65-F5344CB8AC3E}">
        <p14:creationId xmlns:p14="http://schemas.microsoft.com/office/powerpoint/2010/main" val="3420733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5936" y="412304"/>
            <a:ext cx="9227864" cy="7332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sz="3600" b="1" dirty="0">
                <a:latin typeface="+mn-lt"/>
              </a:rPr>
              <a:t>Задачи проекта</a:t>
            </a:r>
            <a:endParaRPr lang="ru-RU" sz="3600" b="1" i="1" dirty="0">
              <a:latin typeface="+mn-lt"/>
            </a:endParaRP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+mn-lt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600" dirty="0">
                <a:latin typeface="+mn-lt"/>
                <a:ea typeface="Times New Roman" panose="02020603050405020304" pitchFamily="18" charset="0"/>
              </a:rPr>
              <a:t>Привлечение инвестиционных средств для расширения деятельности ООО «Клиника современных хирургических технологий»;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600" dirty="0">
                <a:latin typeface="+mn-lt"/>
                <a:ea typeface="Times New Roman" panose="02020603050405020304" pitchFamily="18" charset="0"/>
              </a:rPr>
              <a:t>Удовлетворение возросшего спроса на услуги клиники;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600" dirty="0">
                <a:latin typeface="+mn-lt"/>
                <a:ea typeface="Times New Roman" panose="02020603050405020304" pitchFamily="18" charset="0"/>
              </a:rPr>
              <a:t>Решение социальной задачи по сокращению таких заболеваний, как грыжа позвоночника, трофических язв, варикозных заболеваний, артрита и артроза.</a:t>
            </a:r>
            <a:endParaRPr lang="ru-RU" sz="36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3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50168" y="134541"/>
            <a:ext cx="9600704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794" tIns="50794" rIns="50794" bIns="50794"/>
          <a:lstStyle/>
          <a:p>
            <a:pPr algn="ctr">
              <a:defRPr/>
            </a:pPr>
            <a:r>
              <a:rPr lang="ru-RU" sz="4800" b="1" kern="0" dirty="0">
                <a:solidFill>
                  <a:schemeClr val="tx1"/>
                </a:solidFill>
                <a:latin typeface="+mj-lt"/>
                <a:cs typeface="Times New Roman" pitchFamily="18" charset="0"/>
                <a:sym typeface="Gill Sans" charset="0"/>
              </a:rPr>
              <a:t>Конкуренты </a:t>
            </a:r>
            <a:r>
              <a:rPr lang="en-US" sz="4800" b="1" kern="0" dirty="0">
                <a:solidFill>
                  <a:schemeClr val="tx1"/>
                </a:solidFill>
                <a:latin typeface="+mj-lt"/>
                <a:cs typeface="Times New Roman" pitchFamily="18" charset="0"/>
                <a:sym typeface="Gill Sans" charset="0"/>
              </a:rPr>
              <a:t/>
            </a:r>
            <a:br>
              <a:rPr lang="en-US" sz="4800" b="1" kern="0" dirty="0">
                <a:solidFill>
                  <a:schemeClr val="tx1"/>
                </a:solidFill>
                <a:latin typeface="+mj-lt"/>
                <a:cs typeface="Times New Roman" pitchFamily="18" charset="0"/>
                <a:sym typeface="Gill Sans" charset="0"/>
              </a:rPr>
            </a:br>
            <a:endParaRPr lang="ru-RU" sz="4800" kern="0" dirty="0">
              <a:solidFill>
                <a:schemeClr val="tx1"/>
              </a:solidFill>
              <a:latin typeface="+mj-lt"/>
              <a:cs typeface="Calibri" pitchFamily="34" charset="0"/>
              <a:sym typeface="Gill Sans" charset="0"/>
            </a:endParaRPr>
          </a:p>
        </p:txBody>
      </p:sp>
      <p:sp>
        <p:nvSpPr>
          <p:cNvPr id="16388" name="Содержимое 2"/>
          <p:cNvSpPr>
            <a:spLocks noGrp="1"/>
          </p:cNvSpPr>
          <p:nvPr>
            <p:ph idx="4294967295"/>
          </p:nvPr>
        </p:nvSpPr>
        <p:spPr>
          <a:xfrm>
            <a:off x="1216025" y="1194124"/>
            <a:ext cx="10464800" cy="2088231"/>
          </a:xfrm>
        </p:spPr>
        <p:txBody>
          <a:bodyPr/>
          <a:lstStyle/>
          <a:p>
            <a:pPr algn="l"/>
            <a:r>
              <a:rPr lang="ru-RU" sz="2800" dirty="0">
                <a:cs typeface="Times New Roman" pitchFamily="18" charset="0"/>
              </a:rPr>
              <a:t>Клиника им. Пирогова.</a:t>
            </a:r>
          </a:p>
          <a:p>
            <a:pPr algn="l"/>
            <a:r>
              <a:rPr lang="ru-RU" sz="2800" dirty="0">
                <a:cs typeface="Times New Roman" pitchFamily="18" charset="0"/>
              </a:rPr>
              <a:t>Институт им. </a:t>
            </a:r>
            <a:r>
              <a:rPr lang="ru-RU" sz="2800" dirty="0" err="1">
                <a:cs typeface="Times New Roman" pitchFamily="18" charset="0"/>
              </a:rPr>
              <a:t>Алмазова</a:t>
            </a:r>
            <a:endParaRPr lang="ru-RU" sz="2800" dirty="0">
              <a:cs typeface="Times New Roman" pitchFamily="18" charset="0"/>
            </a:endParaRPr>
          </a:p>
          <a:p>
            <a:pPr algn="l"/>
            <a:r>
              <a:rPr lang="ru-RU" sz="2800" dirty="0">
                <a:cs typeface="Times New Roman" pitchFamily="18" charset="0"/>
              </a:rPr>
              <a:t>Мастерская здоровья.</a:t>
            </a:r>
          </a:p>
          <a:p>
            <a:pPr algn="l"/>
            <a:r>
              <a:rPr lang="ru-RU" sz="2800" dirty="0">
                <a:cs typeface="Times New Roman" pitchFamily="18" charset="0"/>
              </a:rPr>
              <a:t>Клиника Тибет.</a:t>
            </a:r>
          </a:p>
          <a:p>
            <a:pPr algn="l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16025" y="3364632"/>
            <a:ext cx="9600704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794" tIns="50794" rIns="50794" bIns="50794"/>
          <a:lstStyle/>
          <a:p>
            <a:pPr algn="ctr">
              <a:defRPr/>
            </a:pPr>
            <a:r>
              <a:rPr lang="ru-RU" sz="4000" b="1" kern="0" dirty="0">
                <a:solidFill>
                  <a:schemeClr val="tx1"/>
                </a:solidFill>
                <a:latin typeface="+mn-lt"/>
                <a:cs typeface="Times New Roman" pitchFamily="18" charset="0"/>
                <a:sym typeface="Gill Sans" charset="0"/>
              </a:rPr>
              <a:t>Методы лечения конкурентов</a:t>
            </a:r>
            <a:r>
              <a:rPr lang="ru-RU" sz="40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 charset="0"/>
              </a:rPr>
              <a:t> </a:t>
            </a:r>
            <a:r>
              <a:rPr lang="en-US" sz="4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 charset="0"/>
              </a:rPr>
              <a:t/>
            </a:r>
            <a:br>
              <a:rPr lang="en-US" sz="4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Gill Sans" charset="0"/>
              </a:rPr>
            </a:br>
            <a:endParaRPr lang="ru-RU" sz="4800" kern="0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Gill Sans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1605856" y="4341938"/>
            <a:ext cx="10464800" cy="3744416"/>
          </a:xfrm>
        </p:spPr>
        <p:txBody>
          <a:bodyPr/>
          <a:lstStyle/>
          <a:p>
            <a:pPr algn="l">
              <a:buNone/>
            </a:pPr>
            <a:r>
              <a:rPr lang="ru-RU" sz="2800" dirty="0">
                <a:cs typeface="Times New Roman" pitchFamily="18" charset="0"/>
              </a:rPr>
              <a:t>Нейрохирургия</a:t>
            </a:r>
          </a:p>
          <a:p>
            <a:pPr algn="l">
              <a:buNone/>
            </a:pPr>
            <a:r>
              <a:rPr lang="ru-RU" sz="2800" dirty="0">
                <a:cs typeface="Times New Roman" pitchFamily="18" charset="0"/>
              </a:rPr>
              <a:t>Рефлексотерапия</a:t>
            </a:r>
          </a:p>
          <a:p>
            <a:pPr algn="l">
              <a:buNone/>
            </a:pPr>
            <a:r>
              <a:rPr lang="ru-RU" sz="2800" dirty="0" err="1">
                <a:cs typeface="Times New Roman" pitchFamily="18" charset="0"/>
              </a:rPr>
              <a:t>Нуклеопластика</a:t>
            </a:r>
            <a:endParaRPr lang="ru-RU" sz="2800" dirty="0">
              <a:cs typeface="Times New Roman" pitchFamily="18" charset="0"/>
            </a:endParaRPr>
          </a:p>
          <a:p>
            <a:pPr algn="l">
              <a:buNone/>
            </a:pPr>
            <a:r>
              <a:rPr lang="ru-RU" sz="2800" dirty="0">
                <a:cs typeface="Times New Roman" pitchFamily="18" charset="0"/>
              </a:rPr>
              <a:t>Радиочастотная </a:t>
            </a:r>
            <a:r>
              <a:rPr lang="ru-RU" sz="2800" dirty="0" err="1">
                <a:cs typeface="Times New Roman" pitchFamily="18" charset="0"/>
              </a:rPr>
              <a:t>денервация</a:t>
            </a:r>
            <a:endParaRPr lang="ru-RU" sz="2800" dirty="0">
              <a:cs typeface="Times New Roman" pitchFamily="18" charset="0"/>
            </a:endParaRPr>
          </a:p>
          <a:p>
            <a:pPr algn="l">
              <a:buNone/>
            </a:pPr>
            <a:r>
              <a:rPr lang="ru-RU" sz="2800" dirty="0">
                <a:cs typeface="Times New Roman" pitchFamily="18" charset="0"/>
              </a:rPr>
              <a:t>Противоболевые блокады</a:t>
            </a:r>
          </a:p>
          <a:p>
            <a:pPr algn="l">
              <a:buNone/>
            </a:pPr>
            <a:r>
              <a:rPr lang="ru-RU" sz="2800" dirty="0" err="1">
                <a:cs typeface="Times New Roman" pitchFamily="18" charset="0"/>
              </a:rPr>
              <a:t>Импланты</a:t>
            </a:r>
            <a:endParaRPr lang="ru-RU" sz="2800" dirty="0">
              <a:cs typeface="Times New Roman" pitchFamily="18" charset="0"/>
            </a:endParaRPr>
          </a:p>
          <a:p>
            <a:pPr algn="l">
              <a:buNone/>
            </a:pPr>
            <a:r>
              <a:rPr lang="ru-RU" sz="2800" dirty="0">
                <a:cs typeface="Times New Roman" pitchFamily="18" charset="0"/>
              </a:rPr>
              <a:t>Пиявки</a:t>
            </a:r>
          </a:p>
          <a:p>
            <a:pPr algn="l">
              <a:buNone/>
            </a:pPr>
            <a:r>
              <a:rPr lang="ru-RU" sz="2800" dirty="0">
                <a:cs typeface="Times New Roman" pitchFamily="18" charset="0"/>
              </a:rPr>
              <a:t>Мануальная терапия</a:t>
            </a:r>
          </a:p>
          <a:p>
            <a:pPr algn="l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  Эффективность – до 85%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Ивалидность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– до 50% </a:t>
            </a:r>
            <a:endParaRPr lang="ru-RU" sz="3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8" y="988368"/>
            <a:ext cx="4963700" cy="3927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68" y="628328"/>
            <a:ext cx="6624736" cy="4831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8768"/>
            <a:ext cx="6851904" cy="5083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48" y="4588768"/>
            <a:ext cx="4099239" cy="47808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79496" y="26828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sz="3200" b="1" dirty="0">
                <a:latin typeface="+mn-lt"/>
              </a:rPr>
              <a:t>Современные способы лечения</a:t>
            </a:r>
            <a:endParaRPr lang="ru-RU" sz="32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051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776" y="124272"/>
            <a:ext cx="11328896" cy="1572220"/>
          </a:xfrm>
        </p:spPr>
        <p:txBody>
          <a:bodyPr/>
          <a:lstStyle/>
          <a:p>
            <a:r>
              <a:rPr lang="ru-RU" sz="4800" b="1" dirty="0"/>
              <a:t>Нейрохирургическая операционная</a:t>
            </a:r>
          </a:p>
        </p:txBody>
      </p:sp>
      <p:pic>
        <p:nvPicPr>
          <p:cNvPr id="2052" name="Picture 4" descr="https://docland.ru/upload/clinic/photo/0016fee53eb2f0412b02b7e735d1d5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4" y="2140496"/>
            <a:ext cx="10514919" cy="70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1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00" y="412303"/>
            <a:ext cx="6768752" cy="884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41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776" y="124272"/>
            <a:ext cx="11328896" cy="1572220"/>
          </a:xfrm>
        </p:spPr>
        <p:txBody>
          <a:bodyPr/>
          <a:lstStyle/>
          <a:p>
            <a:r>
              <a:rPr lang="ru-RU" sz="4800" b="1" dirty="0"/>
              <a:t>Наше оборудование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72" y="2284512"/>
            <a:ext cx="10133261" cy="67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885776" y="1996480"/>
            <a:ext cx="10729192" cy="7560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algn="just"/>
            <a:r>
              <a:rPr lang="ru-RU" sz="2400" dirty="0"/>
              <a:t>В клинике в 2010-2016 гг. проведена лазерная коррекция 773 грыж межпозвонковых дисков различных локализаций (срединные, парамедиальные, </a:t>
            </a:r>
            <a:r>
              <a:rPr lang="ru-RU" sz="2400" dirty="0" err="1"/>
              <a:t>интрофораминальные</a:t>
            </a:r>
            <a:r>
              <a:rPr lang="ru-RU" sz="2400" dirty="0"/>
              <a:t>), в т.ч. пояснично-крестцового, грудного и шейного отдела позвоночника: соответственно 577, 21 и 175.</a:t>
            </a:r>
          </a:p>
          <a:p>
            <a:pPr algn="just"/>
            <a:r>
              <a:rPr lang="ru-RU" sz="2400" dirty="0"/>
              <a:t>Одновременно выполнена коррекция 701 множественных грыж, что составляет 90,7% от общего числа.</a:t>
            </a:r>
          </a:p>
          <a:p>
            <a:pPr algn="just"/>
            <a:r>
              <a:rPr lang="ru-RU" sz="2400" dirty="0"/>
              <a:t>Грыжи пояснично-крестцового отдела позвоночника диаметром от 0,6 до 3 см наблюдались в 427 случаях, в т.ч. 58 секвестрированных грыж.</a:t>
            </a:r>
          </a:p>
          <a:p>
            <a:pPr algn="just"/>
            <a:r>
              <a:rPr lang="ru-RU" sz="2400" dirty="0"/>
              <a:t>Осложнений после лазерной коррекции в раннем и позднем периодах не наблюдалось ни у одного пациента.</a:t>
            </a:r>
          </a:p>
          <a:p>
            <a:pPr algn="just"/>
            <a:r>
              <a:rPr lang="ru-RU" sz="2400" dirty="0"/>
              <a:t>Рецидив выявлен у 2 пациентов, что составляет 0,3%. В остальных случаях (99,75%) выявлена отчетливая положительная динамика, что выразилось в исчезновении болевого синдрома в спине (</a:t>
            </a:r>
            <a:r>
              <a:rPr lang="ru-RU" sz="2400" dirty="0" err="1"/>
              <a:t>люмбалгия</a:t>
            </a:r>
            <a:r>
              <a:rPr lang="ru-RU" sz="2400" dirty="0"/>
              <a:t>), ноге (</a:t>
            </a:r>
            <a:r>
              <a:rPr lang="ru-RU" sz="2400" dirty="0" err="1"/>
              <a:t>ишалгия</a:t>
            </a:r>
            <a:r>
              <a:rPr lang="ru-RU" sz="2400" dirty="0"/>
              <a:t>), восстановлении чувствительности и силы в конечностях. По данным контрольных МРТ исследований отмечалось купирование межпозвонковых грыж с образованием в месте грыжевого выпячивания плотного фиброзного тяжа и сохранением </a:t>
            </a:r>
            <a:r>
              <a:rPr lang="ru-RU" sz="2400" dirty="0" err="1"/>
              <a:t>пульпозного</a:t>
            </a:r>
            <a:r>
              <a:rPr lang="ru-RU" sz="2400" dirty="0"/>
              <a:t> ядра.</a:t>
            </a:r>
          </a:p>
          <a:p>
            <a:pPr marL="0" indent="0" algn="just" eaLnBrk="1" hangingPunct="1">
              <a:buFontTx/>
              <a:buNone/>
            </a:pPr>
            <a:endParaRPr lang="ru-RU" sz="2000" kern="0" dirty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</a:pPr>
            <a:endParaRPr lang="ru-RU" sz="2000" kern="0" dirty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kern="0" dirty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</a:pPr>
            <a:endParaRPr lang="ru-RU" sz="200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8966" y="196280"/>
            <a:ext cx="10464800" cy="100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ru-RU" sz="4800" b="1" kern="0" dirty="0">
                <a:latin typeface="+mn-lt"/>
                <a:cs typeface="Times New Roman" pitchFamily="18" charset="0"/>
              </a:rPr>
              <a:t>Результаты работы</a:t>
            </a:r>
            <a:endParaRPr lang="ru-RU" sz="4800" kern="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8338</TotalTime>
  <Pages>0</Pages>
  <Words>633</Words>
  <Characters>0</Characters>
  <Application>Microsoft Office PowerPoint</Application>
  <PresentationFormat>Произвольный</PresentationFormat>
  <Lines>0</Lines>
  <Paragraphs>170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17</vt:i4>
      </vt:variant>
    </vt:vector>
  </HeadingPairs>
  <TitlesOfParts>
    <vt:vector size="39" baseType="lpstr">
      <vt:lpstr>Arial</vt:lpstr>
      <vt:lpstr>Arial CYR</vt:lpstr>
      <vt:lpstr>Arial Narrow</vt:lpstr>
      <vt:lpstr>Calibri</vt:lpstr>
      <vt:lpstr>Gill Sans</vt:lpstr>
      <vt:lpstr>Symbol</vt:lpstr>
      <vt:lpstr>Times New Roman</vt:lpstr>
      <vt:lpstr>Wingdings</vt:lpstr>
      <vt:lpstr>Title &amp; Subtitle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Нейрохирургическая операционная</vt:lpstr>
      <vt:lpstr>Презентация PowerPoint</vt:lpstr>
      <vt:lpstr>Наше оборудование</vt:lpstr>
      <vt:lpstr>Презентация PowerPoint</vt:lpstr>
      <vt:lpstr>Презентация PowerPoint</vt:lpstr>
      <vt:lpstr>Презентация PowerPoint</vt:lpstr>
      <vt:lpstr>Дополнительные направления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Pavel</cp:lastModifiedBy>
  <cp:revision>333</cp:revision>
  <dcterms:modified xsi:type="dcterms:W3CDTF">2021-07-03T14:24:32Z</dcterms:modified>
</cp:coreProperties>
</file>